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79" r:id="rId7"/>
    <p:sldId id="261" r:id="rId8"/>
    <p:sldId id="262" r:id="rId9"/>
    <p:sldId id="263" r:id="rId10"/>
    <p:sldId id="280" r:id="rId11"/>
    <p:sldId id="264" r:id="rId12"/>
    <p:sldId id="266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8" r:id="rId22"/>
    <p:sldId id="274" r:id="rId23"/>
    <p:sldId id="275" r:id="rId24"/>
    <p:sldId id="276" r:id="rId25"/>
  </p:sldIdLst>
  <p:sldSz cx="9144000" cy="5143500" type="screen16x9"/>
  <p:notesSz cx="6858000" cy="9144000"/>
  <p:embeddedFontLst>
    <p:embeddedFont>
      <p:font typeface="Bodoni" panose="020B0604020202020204" charset="0"/>
      <p:bold r:id="rId27"/>
      <p:boldItalic r:id="rId28"/>
    </p:embeddedFont>
    <p:embeddedFont>
      <p:font typeface="Book Antiqua" panose="02040602050305030304" pitchFamily="18" charset="0"/>
      <p:regular r:id="rId29"/>
      <p:bold r:id="rId30"/>
      <p:italic r:id="rId31"/>
      <p:boldItalic r:id="rId32"/>
    </p:embeddedFont>
    <p:embeddedFont>
      <p:font typeface="Century Gothic" panose="020B0502020202020204" pitchFamily="34" charset="0"/>
      <p:regular r:id="rId33"/>
      <p:bold r:id="rId34"/>
      <p:italic r:id="rId35"/>
      <p:boldItalic r:id="rId36"/>
    </p:embeddedFont>
    <p:embeddedFont>
      <p:font typeface="Maven Pro" panose="020B0604020202020204" charset="0"/>
      <p:regular r:id="rId37"/>
      <p:bold r:id="rId38"/>
    </p:embeddedFont>
    <p:embeddedFont>
      <p:font typeface="Maven Pro SemiBold" panose="020B0604020202020204" charset="0"/>
      <p:regular r:id="rId39"/>
      <p:bold r:id="rId40"/>
    </p:embeddedFont>
    <p:embeddedFont>
      <p:font typeface="Nunito" panose="020B0604020202020204" charset="0"/>
      <p:regular r:id="rId41"/>
      <p:bold r:id="rId42"/>
      <p:italic r:id="rId43"/>
      <p:boldItalic r:id="rId44"/>
    </p:embeddedFont>
    <p:embeddedFont>
      <p:font typeface="Outfit" panose="020B0604020202020204" charset="0"/>
      <p:regular r:id="rId45"/>
      <p:bold r:id="rId46"/>
    </p:embeddedFont>
    <p:embeddedFont>
      <p:font typeface="Outfit SemiBold" panose="020B0604020202020204" charset="0"/>
      <p:regular r:id="rId47"/>
      <p:bold r:id="rId48"/>
    </p:embeddedFont>
    <p:embeddedFont>
      <p:font typeface="Rockwell" panose="02060603020205020403" pitchFamily="18" charset="0"/>
      <p:regular r:id="rId49"/>
      <p:bold r:id="rId50"/>
      <p:italic r:id="rId51"/>
      <p:boldItalic r:id="rId52"/>
    </p:embeddedFont>
    <p:embeddedFont>
      <p:font typeface="Wingdings 3" panose="05040102010807070707" pitchFamily="18" charset="2"/>
      <p:regular r:id="rId5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740de251da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740de251da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740de251da_0_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740de251da_0_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740de251da_0_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740de251da_0_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740de251da_0_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740de251da_0_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740de251da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740de251da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740de251da_0_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740de251da_0_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740de251da_0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740de251da_0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SLIDES_API1605191803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SLIDES_API1605191803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e7a61195ab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e7a61195ab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740de251da_0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740de251da_0_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740de251da_0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740de251da_0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740de251da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740de251da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35588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7730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673729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47842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172851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4257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78649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83542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37286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3879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69503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22615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9243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45377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06895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49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27730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75132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35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  <p:sldLayoutId id="2147483808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7" name="Google Shape;277;p13"/>
          <p:cNvCxnSpPr/>
          <p:nvPr/>
        </p:nvCxnSpPr>
        <p:spPr>
          <a:xfrm>
            <a:off x="2932200" y="0"/>
            <a:ext cx="0" cy="1397100"/>
          </a:xfrm>
          <a:prstGeom prst="straightConnector1">
            <a:avLst/>
          </a:prstGeom>
          <a:noFill/>
          <a:ln w="63500" cap="flat" cmpd="sng">
            <a:solidFill>
              <a:srgbClr val="FFD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8" name="Google Shape;278;p13"/>
          <p:cNvSpPr txBox="1"/>
          <p:nvPr/>
        </p:nvSpPr>
        <p:spPr>
          <a:xfrm>
            <a:off x="3304951" y="1775625"/>
            <a:ext cx="3773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2100" b="1" dirty="0">
                <a:latin typeface="Rockwell"/>
                <a:ea typeface="Rockwell"/>
                <a:cs typeface="Rockwell"/>
                <a:sym typeface="Rockwell"/>
              </a:rPr>
              <a:t>Major</a:t>
            </a:r>
            <a:r>
              <a:rPr lang="en-GB" sz="2100" b="1" i="0" u="none" strike="noStrike" cap="none" dirty="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 Project </a:t>
            </a:r>
            <a:r>
              <a:rPr lang="en-GB" sz="2100" b="1" dirty="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Presentation</a:t>
            </a:r>
            <a:endParaRPr sz="2100" b="1" i="0" u="none" strike="noStrike" cap="none" dirty="0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3100200" y="352725"/>
            <a:ext cx="60438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b="0" i="0" u="none" strike="noStrike" cap="none" dirty="0" err="1">
                <a:solidFill>
                  <a:srgbClr val="1A6746"/>
                </a:solidFill>
                <a:latin typeface="Bodoni"/>
                <a:ea typeface="Bodoni"/>
                <a:cs typeface="Bodoni"/>
                <a:sym typeface="Bodoni"/>
              </a:rPr>
              <a:t>ObjecTally</a:t>
            </a:r>
            <a:r>
              <a:rPr lang="en-GB" sz="3700" b="0" i="0" u="none" strike="noStrike" cap="none" dirty="0">
                <a:solidFill>
                  <a:srgbClr val="1A6746"/>
                </a:solidFill>
                <a:latin typeface="Bodoni"/>
                <a:ea typeface="Bodoni"/>
                <a:cs typeface="Bodoni"/>
                <a:sym typeface="Bodoni"/>
              </a:rPr>
              <a:t>: Template-Based                   Counting</a:t>
            </a:r>
            <a:endParaRPr sz="27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13"/>
          <p:cNvPicPr preferRelativeResize="0"/>
          <p:nvPr/>
        </p:nvPicPr>
        <p:blipFill rotWithShape="1">
          <a:blip r:embed="rId3">
            <a:alphaModFix/>
          </a:blip>
          <a:srcRect t="4611" r="4607" b="-15206"/>
          <a:stretch/>
        </p:blipFill>
        <p:spPr>
          <a:xfrm>
            <a:off x="44136" y="352725"/>
            <a:ext cx="2825740" cy="4567088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</p:spPr>
      </p:pic>
      <p:sp>
        <p:nvSpPr>
          <p:cNvPr id="281" name="Google Shape;281;p13"/>
          <p:cNvSpPr txBox="1"/>
          <p:nvPr/>
        </p:nvSpPr>
        <p:spPr>
          <a:xfrm>
            <a:off x="5576700" y="3540350"/>
            <a:ext cx="3567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 i="0" u="none" strike="noStrike" cap="none" dirty="0">
                <a:solidFill>
                  <a:schemeClr val="bg2">
                    <a:lumMod val="25000"/>
                  </a:schemeClr>
                </a:solidFill>
                <a:latin typeface="Book Antiqua"/>
                <a:ea typeface="Book Antiqua"/>
                <a:cs typeface="Book Antiqua"/>
                <a:sym typeface="Book Antiqua"/>
              </a:rPr>
              <a:t>Salman </a:t>
            </a:r>
            <a:r>
              <a:rPr lang="en-GB" sz="1700" b="1" i="0" u="none" strike="noStrike" cap="none" dirty="0" err="1">
                <a:solidFill>
                  <a:schemeClr val="bg2">
                    <a:lumMod val="25000"/>
                  </a:schemeClr>
                </a:solidFill>
                <a:latin typeface="Book Antiqua"/>
                <a:ea typeface="Book Antiqua"/>
                <a:cs typeface="Book Antiqua"/>
                <a:sym typeface="Book Antiqua"/>
              </a:rPr>
              <a:t>Faizi</a:t>
            </a:r>
            <a:r>
              <a:rPr lang="en-GB" sz="1700" b="1" dirty="0">
                <a:solidFill>
                  <a:schemeClr val="bg2">
                    <a:lumMod val="25000"/>
                  </a:schemeClr>
                </a:solidFill>
                <a:latin typeface="Book Antiqua"/>
                <a:ea typeface="Book Antiqua"/>
                <a:cs typeface="Book Antiqua"/>
                <a:sym typeface="Book Antiqua"/>
              </a:rPr>
              <a:t>  , </a:t>
            </a:r>
            <a:r>
              <a:rPr lang="en-GB" sz="1700" b="1" i="0" u="none" strike="noStrike" cap="none" dirty="0">
                <a:solidFill>
                  <a:schemeClr val="bg2">
                    <a:lumMod val="25000"/>
                  </a:schemeClr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GB" sz="1700" b="1" i="0" u="none" strike="noStrike" cap="none" dirty="0" err="1">
                <a:solidFill>
                  <a:schemeClr val="bg2">
                    <a:lumMod val="25000"/>
                  </a:schemeClr>
                </a:solidFill>
                <a:latin typeface="Book Antiqua"/>
                <a:ea typeface="Book Antiqua"/>
                <a:cs typeface="Book Antiqua"/>
                <a:sym typeface="Book Antiqua"/>
              </a:rPr>
              <a:t>Ayub</a:t>
            </a:r>
            <a:r>
              <a:rPr lang="en-GB" sz="1700" b="1" i="0" u="none" strike="noStrike" cap="none" dirty="0">
                <a:solidFill>
                  <a:schemeClr val="bg2">
                    <a:lumMod val="25000"/>
                  </a:schemeClr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GB" sz="1700" b="1" i="0" u="none" strike="noStrike" cap="none" dirty="0" err="1">
                <a:solidFill>
                  <a:schemeClr val="bg2">
                    <a:lumMod val="25000"/>
                  </a:schemeClr>
                </a:solidFill>
                <a:latin typeface="Book Antiqua"/>
                <a:ea typeface="Book Antiqua"/>
                <a:cs typeface="Book Antiqua"/>
                <a:sym typeface="Book Antiqua"/>
              </a:rPr>
              <a:t>Alam</a:t>
            </a:r>
            <a:br>
              <a:rPr lang="en-GB" sz="1700" b="1" i="0" u="none" strike="noStrike" cap="none" dirty="0">
                <a:solidFill>
                  <a:schemeClr val="bg2">
                    <a:lumMod val="25000"/>
                  </a:schemeClr>
                </a:solidFill>
                <a:latin typeface="Book Antiqua"/>
                <a:ea typeface="Book Antiqua"/>
                <a:cs typeface="Book Antiqua"/>
                <a:sym typeface="Book Antiqua"/>
              </a:rPr>
            </a:br>
            <a:r>
              <a:rPr lang="en-GB" sz="1700" b="1" i="0" u="none" strike="noStrike" cap="none" dirty="0">
                <a:solidFill>
                  <a:schemeClr val="bg2">
                    <a:lumMod val="25000"/>
                  </a:schemeClr>
                </a:solidFill>
                <a:latin typeface="Book Antiqua"/>
                <a:ea typeface="Book Antiqua"/>
                <a:cs typeface="Book Antiqua"/>
                <a:sym typeface="Book Antiqua"/>
              </a:rPr>
              <a:t>Md </a:t>
            </a:r>
            <a:r>
              <a:rPr lang="en-GB" sz="1700" b="1" i="0" u="none" strike="noStrike" cap="none" dirty="0" err="1">
                <a:solidFill>
                  <a:schemeClr val="bg2">
                    <a:lumMod val="25000"/>
                  </a:schemeClr>
                </a:solidFill>
                <a:latin typeface="Book Antiqua"/>
                <a:ea typeface="Book Antiqua"/>
                <a:cs typeface="Book Antiqua"/>
                <a:sym typeface="Book Antiqua"/>
              </a:rPr>
              <a:t>Zunnurain</a:t>
            </a:r>
            <a:r>
              <a:rPr lang="en-GB" sz="1700" b="1" dirty="0">
                <a:solidFill>
                  <a:schemeClr val="bg2">
                    <a:lumMod val="25000"/>
                  </a:schemeClr>
                </a:solidFill>
                <a:latin typeface="Book Antiqua"/>
                <a:ea typeface="Book Antiqua"/>
                <a:cs typeface="Book Antiqua"/>
                <a:sym typeface="Book Antiqua"/>
              </a:rPr>
              <a:t> , </a:t>
            </a:r>
            <a:r>
              <a:rPr lang="en-GB" sz="1700" b="1" i="0" u="none" strike="noStrike" cap="none" dirty="0" err="1">
                <a:solidFill>
                  <a:schemeClr val="bg2">
                    <a:lumMod val="25000"/>
                  </a:schemeClr>
                </a:solidFill>
                <a:latin typeface="Book Antiqua"/>
                <a:ea typeface="Book Antiqua"/>
                <a:cs typeface="Book Antiqua"/>
                <a:sym typeface="Book Antiqua"/>
              </a:rPr>
              <a:t>Ayan</a:t>
            </a:r>
            <a:r>
              <a:rPr lang="en-GB" sz="1700" b="1" i="0" u="none" strike="noStrike" cap="none" dirty="0">
                <a:solidFill>
                  <a:schemeClr val="bg2">
                    <a:lumMod val="25000"/>
                  </a:schemeClr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GB" sz="1700" b="1" i="0" u="none" strike="noStrike" cap="none" dirty="0" err="1">
                <a:solidFill>
                  <a:schemeClr val="bg2">
                    <a:lumMod val="25000"/>
                  </a:schemeClr>
                </a:solidFill>
                <a:latin typeface="Book Antiqua"/>
                <a:ea typeface="Book Antiqua"/>
                <a:cs typeface="Book Antiqua"/>
                <a:sym typeface="Book Antiqua"/>
              </a:rPr>
              <a:t>Pramanik</a:t>
            </a:r>
            <a:br>
              <a:rPr lang="en-GB" sz="1700" b="1" i="0" u="none" strike="noStrike" cap="none" dirty="0">
                <a:solidFill>
                  <a:schemeClr val="bg2">
                    <a:lumMod val="25000"/>
                  </a:schemeClr>
                </a:solidFill>
                <a:latin typeface="Book Antiqua"/>
                <a:ea typeface="Book Antiqua"/>
                <a:cs typeface="Book Antiqua"/>
                <a:sym typeface="Book Antiqua"/>
              </a:rPr>
            </a:br>
            <a:r>
              <a:rPr lang="en-GB" sz="1700" b="1" i="0" u="none" strike="noStrike" cap="none" dirty="0" err="1">
                <a:solidFill>
                  <a:schemeClr val="bg2">
                    <a:lumMod val="25000"/>
                  </a:schemeClr>
                </a:solidFill>
                <a:latin typeface="Book Antiqua"/>
                <a:ea typeface="Book Antiqua"/>
                <a:cs typeface="Book Antiqua"/>
                <a:sym typeface="Book Antiqua"/>
              </a:rPr>
              <a:t>Subarna</a:t>
            </a:r>
            <a:r>
              <a:rPr lang="en-GB" sz="1700" b="1" i="0" u="none" strike="noStrike" cap="none" dirty="0">
                <a:solidFill>
                  <a:schemeClr val="bg2">
                    <a:lumMod val="25000"/>
                  </a:schemeClr>
                </a:solidFill>
                <a:latin typeface="Book Antiqua"/>
                <a:ea typeface="Book Antiqua"/>
                <a:cs typeface="Book Antiqua"/>
                <a:sym typeface="Book Antiqua"/>
              </a:rPr>
              <a:t> Das</a:t>
            </a:r>
            <a:endParaRPr sz="15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2" name="Google Shape;282;p13"/>
          <p:cNvSpPr txBox="1"/>
          <p:nvPr/>
        </p:nvSpPr>
        <p:spPr>
          <a:xfrm>
            <a:off x="4706550" y="3080625"/>
            <a:ext cx="1760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 dirty="0">
                <a:solidFill>
                  <a:schemeClr val="accent6">
                    <a:lumMod val="75000"/>
                  </a:schemeClr>
                </a:solidFill>
              </a:rPr>
              <a:t>Presented by_</a:t>
            </a:r>
            <a:endParaRPr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9104-1A16-4846-BD56-2A5C4896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E848A-CFC1-4A39-A33F-CCE35610A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4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1"/>
          <p:cNvSpPr txBox="1">
            <a:spLocks noGrp="1"/>
          </p:cNvSpPr>
          <p:nvPr>
            <p:ph type="title"/>
          </p:nvPr>
        </p:nvSpPr>
        <p:spPr>
          <a:xfrm>
            <a:off x="616073" y="104832"/>
            <a:ext cx="7030500" cy="677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chemeClr val="accent6">
                    <a:lumMod val="50000"/>
                  </a:schemeClr>
                </a:solidFill>
                <a:latin typeface="Outfit SemiBold" panose="020B0604020202020204" charset="0"/>
              </a:rPr>
              <a:t>Data Collection and Preparation</a:t>
            </a:r>
            <a:endParaRPr sz="3200" dirty="0">
              <a:solidFill>
                <a:schemeClr val="accent6">
                  <a:lumMod val="50000"/>
                </a:schemeClr>
              </a:solidFill>
              <a:latin typeface="Outfit SemiBold" panose="020B0604020202020204" charset="0"/>
            </a:endParaRPr>
          </a:p>
        </p:txBody>
      </p:sp>
      <p:sp>
        <p:nvSpPr>
          <p:cNvPr id="371" name="Google Shape;371;p21"/>
          <p:cNvSpPr txBox="1">
            <a:spLocks noGrp="1"/>
          </p:cNvSpPr>
          <p:nvPr>
            <p:ph type="body" idx="1"/>
          </p:nvPr>
        </p:nvSpPr>
        <p:spPr>
          <a:xfrm>
            <a:off x="425119" y="865575"/>
            <a:ext cx="7030500" cy="2954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-GB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Collection: </a:t>
            </a:r>
            <a:r>
              <a:rPr lang="en-GB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 various  types of image data from multiple sources based on requirement.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-GB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Annotation: </a:t>
            </a:r>
            <a:r>
              <a:rPr lang="en-GB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Manually Annotate Images with segmentation masks on the </a:t>
            </a:r>
            <a:r>
              <a:rPr lang="en-GB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roboflow</a:t>
            </a:r>
            <a:r>
              <a:rPr lang="en-GB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website.</a:t>
            </a:r>
            <a:endParaRPr sz="16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-GB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Pre-processing:</a:t>
            </a:r>
            <a:r>
              <a:rPr lang="en-GB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Techniques like normalization and image resizing to 640x640.</a:t>
            </a:r>
          </a:p>
          <a:p>
            <a:pPr indent="-349250">
              <a:buClr>
                <a:srgbClr val="000000"/>
              </a:buClr>
              <a:buSzPts val="1900"/>
              <a:buFont typeface="Arial"/>
              <a:buChar char="●"/>
            </a:pPr>
            <a:r>
              <a:rPr lang="en-GB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Augmentation:</a:t>
            </a:r>
            <a:r>
              <a:rPr lang="en-GB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Techniques like cropping, flipping, and brightness adjustments.</a:t>
            </a:r>
          </a:p>
          <a:p>
            <a:pPr marL="107950" indent="0">
              <a:buClr>
                <a:srgbClr val="000000"/>
              </a:buClr>
              <a:buSzPts val="1900"/>
              <a:buNone/>
            </a:pP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/>
          </a:p>
        </p:txBody>
      </p:sp>
      <p:pic>
        <p:nvPicPr>
          <p:cNvPr id="3074" name="Picture 2" descr="Data Preparation for Machine Learning | Data Cleaning, Data Transformation,  Data Reduction | by Praveen | Medium">
            <a:extLst>
              <a:ext uri="{FF2B5EF4-FFF2-40B4-BE49-F238E27FC236}">
                <a16:creationId xmlns:a16="http://schemas.microsoft.com/office/drawing/2014/main" id="{4C6EF83F-8A76-DD1B-EF93-7B204021A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2918595"/>
            <a:ext cx="2728802" cy="1524817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xpert Data Science and Analytics - FST Postgraduate">
            <a:extLst>
              <a:ext uri="{FF2B5EF4-FFF2-40B4-BE49-F238E27FC236}">
                <a16:creationId xmlns:a16="http://schemas.microsoft.com/office/drawing/2014/main" id="{B3EB76B5-77B6-F523-8A78-80674D827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918" y="2710493"/>
            <a:ext cx="3814762" cy="2537002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3"/>
          <p:cNvSpPr txBox="1">
            <a:spLocks noGrp="1"/>
          </p:cNvSpPr>
          <p:nvPr>
            <p:ph type="title"/>
          </p:nvPr>
        </p:nvSpPr>
        <p:spPr>
          <a:xfrm>
            <a:off x="437556" y="212019"/>
            <a:ext cx="4982400" cy="19978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50" dirty="0">
                <a:solidFill>
                  <a:srgbClr val="1A6746"/>
                </a:solidFill>
                <a:latin typeface="Arial"/>
                <a:ea typeface="Arial"/>
                <a:cs typeface="Arial"/>
                <a:sym typeface="Arial"/>
              </a:rPr>
              <a:t>Technical Approach</a:t>
            </a:r>
            <a:endParaRPr sz="3550" dirty="0">
              <a:solidFill>
                <a:srgbClr val="1A674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 dirty="0">
                <a:solidFill>
                  <a:srgbClr val="1A674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GB" sz="2500" b="1" dirty="0">
                <a:solidFill>
                  <a:srgbClr val="1A674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500" b="1" dirty="0">
                <a:solidFill>
                  <a:srgbClr val="1A6746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2500" b="1" dirty="0"/>
              <a:t>Methodology</a:t>
            </a:r>
            <a:endParaRPr sz="25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3" name="Google Shape;383;p23"/>
          <p:cNvSpPr txBox="1">
            <a:spLocks noGrp="1"/>
          </p:cNvSpPr>
          <p:nvPr>
            <p:ph type="body" idx="1"/>
          </p:nvPr>
        </p:nvSpPr>
        <p:spPr>
          <a:xfrm>
            <a:off x="771750" y="1792481"/>
            <a:ext cx="7600500" cy="29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utfit"/>
              <a:buChar char="●"/>
            </a:pPr>
            <a:r>
              <a:rPr lang="en-GB" sz="16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project uses AI and DL techniques to design and implement the counting system.</a:t>
            </a:r>
            <a:endParaRPr sz="1600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utfit"/>
              <a:buChar char="●"/>
            </a:pPr>
            <a:r>
              <a:rPr lang="en-GB" sz="16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It follows a structured methodology to ensure the accuracy and reliability of the results.</a:t>
            </a:r>
            <a:endParaRPr sz="1600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utfit"/>
              <a:buChar char="●"/>
            </a:pPr>
            <a:r>
              <a:rPr lang="en-GB" sz="16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technical approach involves several stages_</a:t>
            </a:r>
            <a:endParaRPr sz="15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n-GB" sz="15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Collection:</a:t>
            </a:r>
            <a:r>
              <a:rPr lang="en-GB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Create a custom dataset with annotated images.</a:t>
            </a:r>
            <a:endParaRPr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n-GB" sz="15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Training:</a:t>
            </a:r>
            <a:r>
              <a:rPr lang="en-GB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Train the YOLOv8n segment model.</a:t>
            </a:r>
            <a:endParaRPr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n-GB" sz="15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Counting:</a:t>
            </a:r>
            <a:r>
              <a:rPr lang="en-GB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 connected components analysis on segmentation masks.</a:t>
            </a:r>
            <a:endParaRPr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n-GB" sz="15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Evaluation:</a:t>
            </a:r>
            <a:r>
              <a:rPr lang="en-GB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Measure accuracy against ground truth counts.</a:t>
            </a:r>
            <a:endParaRPr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2"/>
          <p:cNvSpPr txBox="1">
            <a:spLocks noGrp="1"/>
          </p:cNvSpPr>
          <p:nvPr>
            <p:ph type="title"/>
          </p:nvPr>
        </p:nvSpPr>
        <p:spPr>
          <a:xfrm>
            <a:off x="553706" y="121037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chemeClr val="accent6">
                    <a:lumMod val="50000"/>
                  </a:schemeClr>
                </a:solidFill>
                <a:latin typeface="Outfit SemiBold" panose="020B0604020202020204" charset="0"/>
              </a:rPr>
              <a:t>Workflow of web app</a:t>
            </a:r>
            <a:endParaRPr sz="3200" b="1" dirty="0">
              <a:solidFill>
                <a:schemeClr val="accent6">
                  <a:lumMod val="50000"/>
                </a:schemeClr>
              </a:solidFill>
              <a:latin typeface="Outfit SemiBold" panose="020B0604020202020204" charset="0"/>
            </a:endParaRPr>
          </a:p>
        </p:txBody>
      </p:sp>
      <p:pic>
        <p:nvPicPr>
          <p:cNvPr id="377" name="Google Shape;3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293" y="673456"/>
            <a:ext cx="3892363" cy="4270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4"/>
          <p:cNvSpPr txBox="1">
            <a:spLocks noGrp="1"/>
          </p:cNvSpPr>
          <p:nvPr>
            <p:ph type="title"/>
          </p:nvPr>
        </p:nvSpPr>
        <p:spPr>
          <a:xfrm>
            <a:off x="310819" y="266575"/>
            <a:ext cx="70305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/>
              <a:t>Model Training</a:t>
            </a:r>
            <a:endParaRPr sz="3000" b="1" dirty="0"/>
          </a:p>
        </p:txBody>
      </p:sp>
      <p:sp>
        <p:nvSpPr>
          <p:cNvPr id="389" name="Google Shape;389;p24"/>
          <p:cNvSpPr txBox="1">
            <a:spLocks noGrp="1"/>
          </p:cNvSpPr>
          <p:nvPr>
            <p:ph type="body" idx="1"/>
          </p:nvPr>
        </p:nvSpPr>
        <p:spPr>
          <a:xfrm>
            <a:off x="868031" y="1083525"/>
            <a:ext cx="6717900" cy="22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GB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Configuration:</a:t>
            </a: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Customize YOLOv8 for segmentation.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GB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Hyperparameters:</a:t>
            </a: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Tuning learning rate, image size ,batch size, epochs.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GB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Hardware:</a:t>
            </a: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 GPUs for faster training on platforms like Kaggle</a:t>
            </a:r>
            <a:endParaRPr sz="2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5"/>
          <p:cNvSpPr txBox="1">
            <a:spLocks noGrp="1"/>
          </p:cNvSpPr>
          <p:nvPr>
            <p:ph type="title"/>
          </p:nvPr>
        </p:nvSpPr>
        <p:spPr>
          <a:xfrm>
            <a:off x="753732" y="451400"/>
            <a:ext cx="70305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/>
              <a:t>Object Counting Process</a:t>
            </a:r>
            <a:endParaRPr sz="3000" b="1" dirty="0"/>
          </a:p>
        </p:txBody>
      </p:sp>
      <p:sp>
        <p:nvSpPr>
          <p:cNvPr id="395" name="Google Shape;395;p25"/>
          <p:cNvSpPr txBox="1">
            <a:spLocks noGrp="1"/>
          </p:cNvSpPr>
          <p:nvPr>
            <p:ph type="body" idx="1"/>
          </p:nvPr>
        </p:nvSpPr>
        <p:spPr>
          <a:xfrm>
            <a:off x="939469" y="1373668"/>
            <a:ext cx="7822200" cy="2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-GB" sz="1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Inference:</a:t>
            </a:r>
            <a:r>
              <a:rPr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Process new images to predict segmentation masks.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-GB" sz="1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Connected Components Analysis:</a:t>
            </a:r>
            <a:r>
              <a:rPr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Identify and count objects.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-GB" sz="1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Challenges:</a:t>
            </a:r>
            <a:r>
              <a:rPr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Dataset quality, GPU session limits, model performance issues.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6"/>
          <p:cNvSpPr txBox="1">
            <a:spLocks noGrp="1"/>
          </p:cNvSpPr>
          <p:nvPr>
            <p:ph type="title"/>
          </p:nvPr>
        </p:nvSpPr>
        <p:spPr>
          <a:xfrm>
            <a:off x="668006" y="425775"/>
            <a:ext cx="70305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/>
              <a:t>Evaluation</a:t>
            </a:r>
            <a:endParaRPr sz="3000" b="1" dirty="0"/>
          </a:p>
        </p:txBody>
      </p:sp>
      <p:sp>
        <p:nvSpPr>
          <p:cNvPr id="401" name="Google Shape;401;p26"/>
          <p:cNvSpPr txBox="1">
            <a:spLocks noGrp="1"/>
          </p:cNvSpPr>
          <p:nvPr>
            <p:ph type="body" idx="1"/>
          </p:nvPr>
        </p:nvSpPr>
        <p:spPr>
          <a:xfrm>
            <a:off x="668006" y="1366519"/>
            <a:ext cx="7793100" cy="10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Testing Dataset: </a:t>
            </a: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Separate set of images not used in training.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 Metrics:</a:t>
            </a: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Mean absolute error (MAE), percentage error.</a:t>
            </a:r>
            <a:endParaRPr sz="2900" dirty="0"/>
          </a:p>
        </p:txBody>
      </p:sp>
      <p:pic>
        <p:nvPicPr>
          <p:cNvPr id="4098" name="Picture 2" descr="Types of Monitoring and Evaluation - tools4dev">
            <a:extLst>
              <a:ext uri="{FF2B5EF4-FFF2-40B4-BE49-F238E27FC236}">
                <a16:creationId xmlns:a16="http://schemas.microsoft.com/office/drawing/2014/main" id="{9F61B991-B65F-3508-2D87-704A4C75E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5" y="2431124"/>
            <a:ext cx="3937557" cy="2062295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reating Impactful Evaluation Reports: Strategies for Meaningful  Communication – Blog Plan Eval">
            <a:extLst>
              <a:ext uri="{FF2B5EF4-FFF2-40B4-BE49-F238E27FC236}">
                <a16:creationId xmlns:a16="http://schemas.microsoft.com/office/drawing/2014/main" id="{75CFBAAD-72B9-9254-AEC1-A907CECDD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151" y="2776482"/>
            <a:ext cx="4244235" cy="2528373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7"/>
          <p:cNvSpPr txBox="1">
            <a:spLocks noGrp="1"/>
          </p:cNvSpPr>
          <p:nvPr>
            <p:ph type="title"/>
          </p:nvPr>
        </p:nvSpPr>
        <p:spPr>
          <a:xfrm>
            <a:off x="598294" y="378725"/>
            <a:ext cx="70305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/>
              <a:t>Results and Interpretation</a:t>
            </a:r>
            <a:endParaRPr sz="3000" b="1" dirty="0"/>
          </a:p>
        </p:txBody>
      </p:sp>
      <p:sp>
        <p:nvSpPr>
          <p:cNvPr id="407" name="Google Shape;407;p27"/>
          <p:cNvSpPr txBox="1">
            <a:spLocks noGrp="1"/>
          </p:cNvSpPr>
          <p:nvPr>
            <p:ph type="body" idx="1"/>
          </p:nvPr>
        </p:nvSpPr>
        <p:spPr>
          <a:xfrm>
            <a:off x="819750" y="1212344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Accuracy:</a:t>
            </a:r>
            <a:r>
              <a:rPr lang="en-GB" sz="19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Analysis of achieved accuracy and performance.</a:t>
            </a:r>
            <a:endParaRPr sz="1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9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Scenarios:</a:t>
            </a:r>
            <a:r>
              <a:rPr lang="en-GB" sz="19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Where the model performed well and areas needing improvement.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9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Further Research:</a:t>
            </a:r>
            <a:r>
              <a:rPr lang="en-GB" sz="19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Enhance model performance in challenging scenarios.</a:t>
            </a:r>
            <a:endParaRPr sz="1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100" dirty="0"/>
          </a:p>
        </p:txBody>
      </p:sp>
      <p:pic>
        <p:nvPicPr>
          <p:cNvPr id="5122" name="Picture 2" descr="PDF] Retail Shelf Analytics Through Image Processing and Deep Learning |  Semantic Scholar">
            <a:extLst>
              <a:ext uri="{FF2B5EF4-FFF2-40B4-BE49-F238E27FC236}">
                <a16:creationId xmlns:a16="http://schemas.microsoft.com/office/drawing/2014/main" id="{986D6921-DF05-5DCC-E9FC-FB164A0CA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2" y="3150393"/>
            <a:ext cx="1900184" cy="1914525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ipe counting with the CountThings app.">
            <a:extLst>
              <a:ext uri="{FF2B5EF4-FFF2-40B4-BE49-F238E27FC236}">
                <a16:creationId xmlns:a16="http://schemas.microsoft.com/office/drawing/2014/main" id="{30748F6D-DB0E-8D14-55F2-3A3580C97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87" y="2895554"/>
            <a:ext cx="3721894" cy="2091017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8"/>
          <p:cNvSpPr txBox="1">
            <a:spLocks noGrp="1"/>
          </p:cNvSpPr>
          <p:nvPr>
            <p:ph type="title"/>
          </p:nvPr>
        </p:nvSpPr>
        <p:spPr>
          <a:xfrm>
            <a:off x="396544" y="390481"/>
            <a:ext cx="7030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Real-World Applications</a:t>
            </a:r>
            <a:endParaRPr b="1" dirty="0"/>
          </a:p>
        </p:txBody>
      </p:sp>
      <p:sp>
        <p:nvSpPr>
          <p:cNvPr id="413" name="Google Shape;413;p28"/>
          <p:cNvSpPr txBox="1">
            <a:spLocks noGrp="1"/>
          </p:cNvSpPr>
          <p:nvPr>
            <p:ph type="body" idx="1"/>
          </p:nvPr>
        </p:nvSpPr>
        <p:spPr>
          <a:xfrm>
            <a:off x="460838" y="1168350"/>
            <a:ext cx="7600500" cy="21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-GB" sz="19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Applications:</a:t>
            </a:r>
            <a:r>
              <a:rPr lang="en-GB" sz="19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Traffic flow analysis, automated inventory management, ecological monitoring.</a:t>
            </a:r>
            <a:endParaRPr sz="1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-GB" sz="19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GB" sz="19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Automated fruit inventory management in orchards.</a:t>
            </a:r>
            <a:endParaRPr sz="1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100" dirty="0"/>
          </a:p>
        </p:txBody>
      </p:sp>
      <p:pic>
        <p:nvPicPr>
          <p:cNvPr id="6146" name="Picture 2" descr="Crowd Counting Using Deep Learning Guide To Crowd Counting, 42% OFF">
            <a:extLst>
              <a:ext uri="{FF2B5EF4-FFF2-40B4-BE49-F238E27FC236}">
                <a16:creationId xmlns:a16="http://schemas.microsoft.com/office/drawing/2014/main" id="{AF11C274-1919-F931-11BE-0288100F1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869" y="2623975"/>
            <a:ext cx="3955256" cy="22242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ounting Software">
            <a:extLst>
              <a:ext uri="{FF2B5EF4-FFF2-40B4-BE49-F238E27FC236}">
                <a16:creationId xmlns:a16="http://schemas.microsoft.com/office/drawing/2014/main" id="{CF8FF1BE-D42C-3590-5137-6E5015687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" y="2266650"/>
            <a:ext cx="3741119" cy="229294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29"/>
          <p:cNvCxnSpPr/>
          <p:nvPr/>
        </p:nvCxnSpPr>
        <p:spPr>
          <a:xfrm>
            <a:off x="3460750" y="0"/>
            <a:ext cx="0" cy="1397100"/>
          </a:xfrm>
          <a:prstGeom prst="straightConnector1">
            <a:avLst/>
          </a:prstGeom>
          <a:noFill/>
          <a:ln w="63500" cap="flat" cmpd="sng">
            <a:solidFill>
              <a:srgbClr val="FFD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1" name="Google Shape;421;p29"/>
          <p:cNvSpPr/>
          <p:nvPr/>
        </p:nvSpPr>
        <p:spPr>
          <a:xfrm>
            <a:off x="3810000" y="1016000"/>
            <a:ext cx="5079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0" i="0" u="none" strike="noStrike" cap="none">
                <a:solidFill>
                  <a:srgbClr val="1A6746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Achievements</a:t>
            </a:r>
            <a:endParaRPr sz="3200" b="0" i="0" u="none" strike="noStrike" cap="none">
              <a:solidFill>
                <a:srgbClr val="1A6746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422" name="Google Shape;422;p29"/>
          <p:cNvSpPr/>
          <p:nvPr/>
        </p:nvSpPr>
        <p:spPr>
          <a:xfrm>
            <a:off x="4380925" y="1619250"/>
            <a:ext cx="4317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9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Outcomes</a:t>
            </a:r>
            <a:endParaRPr sz="1900" b="1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23" name="Google Shape;423;p29"/>
          <p:cNvSpPr txBox="1"/>
          <p:nvPr/>
        </p:nvSpPr>
        <p:spPr>
          <a:xfrm>
            <a:off x="3999925" y="2222500"/>
            <a:ext cx="50799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GB" b="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project has achieved significant milestones in developing a reliable counting system.</a:t>
            </a:r>
            <a:endParaRPr b="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GB" b="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It successfully demonstrates the application of AI and ML in practical scenarios.</a:t>
            </a:r>
            <a:endParaRPr b="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GB" b="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outcomes are aligned with the initial objectives and exceed the expectations of the supervisors.</a:t>
            </a:r>
            <a:endParaRPr b="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GB" b="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achievements are a testament to the hard work and dedication of the team members.</a:t>
            </a:r>
            <a:endParaRPr b="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424" name="Google Shape;42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0"/>
            <a:ext cx="3048000" cy="5143500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</p:spPr>
      </p:pic>
      <p:pic>
        <p:nvPicPr>
          <p:cNvPr id="425" name="Google Shape;42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0450" y="1682700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" name="Google Shape;288;p14"/>
          <p:cNvCxnSpPr/>
          <p:nvPr/>
        </p:nvCxnSpPr>
        <p:spPr>
          <a:xfrm>
            <a:off x="3460750" y="0"/>
            <a:ext cx="0" cy="1397100"/>
          </a:xfrm>
          <a:prstGeom prst="straightConnector1">
            <a:avLst/>
          </a:prstGeom>
          <a:noFill/>
          <a:ln w="63500" cap="flat" cmpd="sng">
            <a:solidFill>
              <a:srgbClr val="FFD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9" name="Google Shape;289;p14"/>
          <p:cNvSpPr/>
          <p:nvPr/>
        </p:nvSpPr>
        <p:spPr>
          <a:xfrm>
            <a:off x="3679926" y="251768"/>
            <a:ext cx="5079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0" i="0" u="none" strike="noStrike" cap="none" dirty="0">
                <a:solidFill>
                  <a:srgbClr val="1A6746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Project Members</a:t>
            </a:r>
            <a:endParaRPr sz="3200" b="0" i="0" u="none" strike="noStrike" cap="none" dirty="0">
              <a:solidFill>
                <a:srgbClr val="1A6746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290" name="Google Shape;290;p14"/>
          <p:cNvSpPr/>
          <p:nvPr/>
        </p:nvSpPr>
        <p:spPr>
          <a:xfrm>
            <a:off x="4112419" y="759668"/>
            <a:ext cx="4317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2000" b="0" i="0" u="none" strike="noStrike" cap="none" dirty="0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Team Members</a:t>
            </a:r>
            <a:endParaRPr sz="2000" b="0" i="0" u="none" strike="noStrike" cap="none" dirty="0">
              <a:solidFill>
                <a:srgbClr val="00000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291" name="Google Shape;291;p14"/>
          <p:cNvSpPr txBox="1"/>
          <p:nvPr/>
        </p:nvSpPr>
        <p:spPr>
          <a:xfrm>
            <a:off x="3731419" y="1186755"/>
            <a:ext cx="5143500" cy="2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project involves multiple team members who contributed significantly to the research and development.</a:t>
            </a:r>
            <a:endParaRPr sz="1600" b="0" i="0" u="none" strike="noStrike" cap="none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Team members include </a:t>
            </a:r>
            <a:r>
              <a:rPr lang="en-GB" sz="1600" b="1" i="0" u="none" strike="noStrike" cap="none" dirty="0">
                <a:solidFill>
                  <a:srgbClr val="1C4587"/>
                </a:solidFill>
                <a:latin typeface="Outfit"/>
                <a:ea typeface="Outfit"/>
                <a:cs typeface="Outfit"/>
                <a:sym typeface="Outfit"/>
              </a:rPr>
              <a:t>Salman </a:t>
            </a:r>
            <a:r>
              <a:rPr lang="en-GB" sz="1600" b="1" i="0" u="none" strike="noStrike" cap="none" dirty="0" err="1">
                <a:solidFill>
                  <a:srgbClr val="1C4587"/>
                </a:solidFill>
                <a:latin typeface="Outfit"/>
                <a:ea typeface="Outfit"/>
                <a:cs typeface="Outfit"/>
                <a:sym typeface="Outfit"/>
              </a:rPr>
              <a:t>Faizi</a:t>
            </a:r>
            <a:r>
              <a:rPr lang="en-GB" sz="1600" b="1" i="0" u="none" strike="noStrike" cap="none" dirty="0">
                <a:solidFill>
                  <a:srgbClr val="1C4587"/>
                </a:solidFill>
                <a:latin typeface="Outfit"/>
                <a:ea typeface="Outfit"/>
                <a:cs typeface="Outfit"/>
                <a:sym typeface="Outfit"/>
              </a:rPr>
              <a:t>, Ayub Alam, Ayan Pramanik, </a:t>
            </a:r>
            <a:r>
              <a:rPr lang="en-GB" sz="1600" b="1" i="0" u="none" strike="noStrike" cap="none" dirty="0" err="1">
                <a:solidFill>
                  <a:srgbClr val="1C4587"/>
                </a:solidFill>
                <a:latin typeface="Outfit"/>
                <a:ea typeface="Outfit"/>
                <a:cs typeface="Outfit"/>
                <a:sym typeface="Outfit"/>
              </a:rPr>
              <a:t>Subarna</a:t>
            </a:r>
            <a:r>
              <a:rPr lang="en-GB" sz="1600" b="1" i="0" u="none" strike="noStrike" cap="none" dirty="0">
                <a:solidFill>
                  <a:srgbClr val="1C4587"/>
                </a:solidFill>
                <a:latin typeface="Outfit"/>
                <a:ea typeface="Outfit"/>
                <a:cs typeface="Outfit"/>
                <a:sym typeface="Outfit"/>
              </a:rPr>
              <a:t> Das, and Md </a:t>
            </a:r>
            <a:r>
              <a:rPr lang="en-GB" sz="1600" b="1" i="0" u="none" strike="noStrike" cap="none" dirty="0" err="1">
                <a:solidFill>
                  <a:srgbClr val="1C4587"/>
                </a:solidFill>
                <a:latin typeface="Outfit"/>
                <a:ea typeface="Outfit"/>
                <a:cs typeface="Outfit"/>
                <a:sym typeface="Outfit"/>
              </a:rPr>
              <a:t>Zunnurain</a:t>
            </a:r>
            <a:r>
              <a:rPr lang="en-GB" sz="1600" b="1" i="0" u="none" strike="noStrike" cap="none" dirty="0">
                <a:solidFill>
                  <a:srgbClr val="1C4587"/>
                </a:solidFill>
                <a:latin typeface="Outfit"/>
                <a:ea typeface="Outfit"/>
                <a:cs typeface="Outfit"/>
                <a:sym typeface="Outfit"/>
              </a:rPr>
              <a:t>.</a:t>
            </a:r>
            <a:endParaRPr sz="1600" b="1" i="0" u="none" strike="noStrike" cap="none" dirty="0">
              <a:solidFill>
                <a:srgbClr val="1C4587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Each team member had a specific role and worked in synchronization for achieving the project goals.</a:t>
            </a:r>
            <a:endParaRPr sz="1600" b="0" i="0" u="none" strike="noStrike" cap="none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dedication and hard work of the team members were appreciated by the supervisor.</a:t>
            </a:r>
            <a:endParaRPr sz="1600" b="0" i="0" u="none" strike="noStrike" cap="none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92" name="Google Shape;29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0"/>
            <a:ext cx="3048000" cy="5143500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</p:spPr>
      </p:pic>
      <p:pic>
        <p:nvPicPr>
          <p:cNvPr id="293" name="Google Shape;29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1419" y="823118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1" name="Google Shape;431;p30"/>
          <p:cNvCxnSpPr/>
          <p:nvPr/>
        </p:nvCxnSpPr>
        <p:spPr>
          <a:xfrm>
            <a:off x="3460750" y="0"/>
            <a:ext cx="0" cy="1397100"/>
          </a:xfrm>
          <a:prstGeom prst="straightConnector1">
            <a:avLst/>
          </a:prstGeom>
          <a:noFill/>
          <a:ln w="63500" cap="flat" cmpd="sng">
            <a:solidFill>
              <a:srgbClr val="FFD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2" name="Google Shape;432;p30"/>
          <p:cNvSpPr/>
          <p:nvPr/>
        </p:nvSpPr>
        <p:spPr>
          <a:xfrm>
            <a:off x="3898900" y="640775"/>
            <a:ext cx="5079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0" i="0" u="none" strike="noStrike" cap="none">
                <a:solidFill>
                  <a:srgbClr val="1A6746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Project Presentation</a:t>
            </a:r>
            <a:endParaRPr sz="3200" b="0" i="0" u="none" strike="noStrike" cap="none">
              <a:solidFill>
                <a:srgbClr val="1A6746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433" name="Google Shape;433;p30"/>
          <p:cNvSpPr/>
          <p:nvPr/>
        </p:nvSpPr>
        <p:spPr>
          <a:xfrm>
            <a:off x="4496950" y="1476425"/>
            <a:ext cx="4317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900" b="0" i="0" u="none" strike="noStrike" cap="non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Final Report</a:t>
            </a:r>
            <a:endParaRPr sz="1900" b="0" i="0" u="none" strike="noStrike" cap="none">
              <a:solidFill>
                <a:srgbClr val="00000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434" name="Google Shape;434;p30"/>
          <p:cNvSpPr txBox="1"/>
          <p:nvPr/>
        </p:nvSpPr>
        <p:spPr>
          <a:xfrm>
            <a:off x="4115950" y="2236925"/>
            <a:ext cx="50799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GB" b="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final project report was presented as part of the B.Tech degree requirements.</a:t>
            </a:r>
            <a:endParaRPr b="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GB" b="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This presentation includes detailed explanations and demonstrations of the ObjecTally system.</a:t>
            </a:r>
            <a:endParaRPr b="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GB" b="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report highlights the project's innovations, objectives, achievements, and challenges faced.</a:t>
            </a:r>
            <a:endParaRPr b="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GB" b="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It serves as a comprehensive document demonstrating the project's scope and effectiveness.</a:t>
            </a:r>
            <a:endParaRPr b="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435" name="Google Shape;4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0"/>
            <a:ext cx="3048000" cy="514350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pic>
        <p:nvPicPr>
          <p:cNvPr id="436" name="Google Shape;43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4925" y="1539875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/>
          <p:nvPr/>
        </p:nvSpPr>
        <p:spPr>
          <a:xfrm>
            <a:off x="0" y="0"/>
            <a:ext cx="381000" cy="5143500"/>
          </a:xfrm>
          <a:prstGeom prst="rect">
            <a:avLst/>
          </a:prstGeom>
          <a:solidFill>
            <a:srgbClr val="1A67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3" name="Google Shape;173;p22"/>
          <p:cNvCxnSpPr/>
          <p:nvPr/>
        </p:nvCxnSpPr>
        <p:spPr>
          <a:xfrm>
            <a:off x="3460750" y="0"/>
            <a:ext cx="0" cy="1397100"/>
          </a:xfrm>
          <a:prstGeom prst="straightConnector1">
            <a:avLst/>
          </a:prstGeom>
          <a:noFill/>
          <a:ln w="63500" cap="flat" cmpd="sng">
            <a:solidFill>
              <a:srgbClr val="FFD6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22"/>
          <p:cNvSpPr/>
          <p:nvPr/>
        </p:nvSpPr>
        <p:spPr>
          <a:xfrm>
            <a:off x="3810000" y="1016000"/>
            <a:ext cx="5079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1A6746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Challenges Faced</a:t>
            </a:r>
            <a:endParaRPr sz="3200">
              <a:solidFill>
                <a:srgbClr val="1A6746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4381500" y="1714500"/>
            <a:ext cx="4317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Outfit SemiBold"/>
                <a:ea typeface="Outfit SemiBold"/>
                <a:cs typeface="Outfit SemiBold"/>
                <a:sym typeface="Outfit SemiBold"/>
              </a:rPr>
              <a:t>Obstacles</a:t>
            </a:r>
            <a:endParaRPr sz="16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3746500" y="2222500"/>
            <a:ext cx="50799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-GB" sz="1200">
                <a:latin typeface="Outfit"/>
                <a:ea typeface="Outfit"/>
                <a:cs typeface="Outfit"/>
                <a:sym typeface="Outfit"/>
              </a:rPr>
              <a:t>The project encountered several challenges during its development phase.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-GB" sz="1200">
                <a:latin typeface="Outfit"/>
                <a:ea typeface="Outfit"/>
                <a:cs typeface="Outfit"/>
                <a:sym typeface="Outfit"/>
              </a:rPr>
              <a:t>These challenges included technical difficulties, resource limitations, and time constraints.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-GB" sz="1200">
                <a:latin typeface="Outfit"/>
                <a:ea typeface="Outfit"/>
                <a:cs typeface="Outfit"/>
                <a:sym typeface="Outfit"/>
              </a:rPr>
              <a:t>Despite the obstacles, the team managed to overcome them with dedicated effort.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-GB" sz="1200">
                <a:latin typeface="Outfit"/>
                <a:ea typeface="Outfit"/>
                <a:cs typeface="Outfit"/>
                <a:sym typeface="Outfit"/>
              </a:rPr>
              <a:t>The experience of tackling challenges contributed to the learning curve of the team.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0"/>
            <a:ext cx="3048000" cy="5143500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</p:spPr>
      </p:pic>
      <p:pic>
        <p:nvPicPr>
          <p:cNvPr id="180" name="Google Shape;1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900" y="1714500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2" name="Google Shape;442;p31"/>
          <p:cNvCxnSpPr/>
          <p:nvPr/>
        </p:nvCxnSpPr>
        <p:spPr>
          <a:xfrm>
            <a:off x="3460750" y="0"/>
            <a:ext cx="0" cy="1397100"/>
          </a:xfrm>
          <a:prstGeom prst="straightConnector1">
            <a:avLst/>
          </a:prstGeom>
          <a:noFill/>
          <a:ln w="63500" cap="flat" cmpd="sng">
            <a:solidFill>
              <a:srgbClr val="FFD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3" name="Google Shape;443;p31"/>
          <p:cNvSpPr/>
          <p:nvPr/>
        </p:nvSpPr>
        <p:spPr>
          <a:xfrm>
            <a:off x="3810000" y="1016000"/>
            <a:ext cx="5079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0" i="0" u="none" strike="noStrike" cap="none">
                <a:solidFill>
                  <a:srgbClr val="1A6746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Conclusion and Future Scope</a:t>
            </a:r>
            <a:endParaRPr sz="3200" b="0" i="0" u="none" strike="noStrike" cap="none">
              <a:solidFill>
                <a:srgbClr val="1A6746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444" name="Google Shape;444;p31"/>
          <p:cNvSpPr/>
          <p:nvPr/>
        </p:nvSpPr>
        <p:spPr>
          <a:xfrm>
            <a:off x="4444900" y="1523900"/>
            <a:ext cx="3331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900" b="0" i="0" u="none" strike="noStrike" cap="non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Looking Ahead</a:t>
            </a:r>
            <a:endParaRPr sz="1900" b="0" i="0" u="none" strike="noStrike" cap="none">
              <a:solidFill>
                <a:srgbClr val="00000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445" name="Google Shape;445;p31"/>
          <p:cNvSpPr txBox="1"/>
          <p:nvPr/>
        </p:nvSpPr>
        <p:spPr>
          <a:xfrm>
            <a:off x="3810000" y="2032000"/>
            <a:ext cx="50799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GB" b="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project concludes with significant accomplishments in template-based counting systems.</a:t>
            </a:r>
            <a:endParaRPr b="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GB" b="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Future scope includes expanding the system's capabilities and integrating advanced AI models.</a:t>
            </a:r>
            <a:endParaRPr b="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GB" b="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project sets a foundation for further research and development in this domain.</a:t>
            </a:r>
            <a:endParaRPr b="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GB" b="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Future enhancements can improve accuracy and broaden the application's scope.</a:t>
            </a:r>
            <a:endParaRPr b="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446" name="Google Shape;44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0450" y="15239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075" y="1016000"/>
            <a:ext cx="3331675" cy="26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2"/>
          <p:cNvSpPr txBox="1">
            <a:spLocks noGrp="1"/>
          </p:cNvSpPr>
          <p:nvPr>
            <p:ph type="title"/>
          </p:nvPr>
        </p:nvSpPr>
        <p:spPr>
          <a:xfrm>
            <a:off x="2267850" y="-82075"/>
            <a:ext cx="46083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 dirty="0">
                <a:solidFill>
                  <a:srgbClr val="000000"/>
                </a:solidFill>
              </a:rPr>
              <a:t>Questions &amp; Answers</a:t>
            </a:r>
            <a:endParaRPr sz="3300" b="1" dirty="0">
              <a:solidFill>
                <a:srgbClr val="000000"/>
              </a:solidFill>
            </a:endParaRPr>
          </a:p>
        </p:txBody>
      </p:sp>
      <p:sp>
        <p:nvSpPr>
          <p:cNvPr id="453" name="Google Shape;453;p32"/>
          <p:cNvSpPr txBox="1"/>
          <p:nvPr/>
        </p:nvSpPr>
        <p:spPr>
          <a:xfrm>
            <a:off x="779725" y="1545775"/>
            <a:ext cx="59916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Nunito"/>
              <a:buChar char="●"/>
            </a:pPr>
            <a:r>
              <a:rPr lang="en-GB" sz="1900">
                <a:latin typeface="Nunito"/>
                <a:ea typeface="Nunito"/>
                <a:cs typeface="Nunito"/>
                <a:sym typeface="Nunito"/>
              </a:rPr>
              <a:t>We welcome your questions and feedback. Thank you for your attention!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4" name="Google Shape;454;p32"/>
          <p:cNvSpPr txBox="1"/>
          <p:nvPr/>
        </p:nvSpPr>
        <p:spPr>
          <a:xfrm>
            <a:off x="7742600" y="1470600"/>
            <a:ext cx="2435100" cy="22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55" name="Google Shape;4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887" y="2325525"/>
            <a:ext cx="2198524" cy="219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Thank you Stock Photos, Royalty Free Thank you Images | Depositphotos">
            <a:extLst>
              <a:ext uri="{FF2B5EF4-FFF2-40B4-BE49-F238E27FC236}">
                <a16:creationId xmlns:a16="http://schemas.microsoft.com/office/drawing/2014/main" id="{54913A34-2C2E-4432-3559-4EC7F6940D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 descr="Thank you Stock Photos, Royalty Free Thank you Images | Depositphotos">
            <a:extLst>
              <a:ext uri="{FF2B5EF4-FFF2-40B4-BE49-F238E27FC236}">
                <a16:creationId xmlns:a16="http://schemas.microsoft.com/office/drawing/2014/main" id="{EA47F208-0E5F-F9F3-A646-87469BBDB5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176" name="Picture 8" descr="4 Better Ways to Say &quot;Thank You&quot; | Inc.com">
            <a:extLst>
              <a:ext uri="{FF2B5EF4-FFF2-40B4-BE49-F238E27FC236}">
                <a16:creationId xmlns:a16="http://schemas.microsoft.com/office/drawing/2014/main" id="{DFBB3E88-CDC5-7DBB-FB16-1059D7ED3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894" y="604092"/>
            <a:ext cx="6723859" cy="378217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Google Shape;299;p15"/>
          <p:cNvCxnSpPr/>
          <p:nvPr/>
        </p:nvCxnSpPr>
        <p:spPr>
          <a:xfrm>
            <a:off x="3460750" y="0"/>
            <a:ext cx="0" cy="1397100"/>
          </a:xfrm>
          <a:prstGeom prst="straightConnector1">
            <a:avLst/>
          </a:prstGeom>
          <a:noFill/>
          <a:ln w="63500" cap="flat" cmpd="sng">
            <a:solidFill>
              <a:srgbClr val="FFD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1" name="Google Shape;301;p15"/>
          <p:cNvSpPr/>
          <p:nvPr/>
        </p:nvSpPr>
        <p:spPr>
          <a:xfrm>
            <a:off x="3746500" y="365919"/>
            <a:ext cx="5079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0" i="0" u="none" strike="noStrike" cap="none" dirty="0">
                <a:solidFill>
                  <a:srgbClr val="1A6746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Project Guide</a:t>
            </a:r>
            <a:endParaRPr sz="3200" b="0" i="0" u="none" strike="noStrike" cap="none" dirty="0">
              <a:solidFill>
                <a:srgbClr val="1A6746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302" name="Google Shape;302;p15"/>
          <p:cNvSpPr/>
          <p:nvPr/>
        </p:nvSpPr>
        <p:spPr>
          <a:xfrm>
            <a:off x="4265612" y="969169"/>
            <a:ext cx="4317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2000" b="0" i="0" u="none" strike="noStrike" cap="none" dirty="0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Supervision</a:t>
            </a:r>
            <a:endParaRPr sz="2000" b="0" i="0" u="none" strike="noStrike" cap="none" dirty="0">
              <a:solidFill>
                <a:srgbClr val="00000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303" name="Google Shape;303;p15"/>
          <p:cNvSpPr txBox="1"/>
          <p:nvPr/>
        </p:nvSpPr>
        <p:spPr>
          <a:xfrm>
            <a:off x="3746500" y="1469925"/>
            <a:ext cx="50799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project was guided under the supervision of </a:t>
            </a:r>
            <a:r>
              <a:rPr lang="en-GB" sz="1600" b="1" i="0" u="none" strike="noStrike" cap="none" dirty="0">
                <a:solidFill>
                  <a:srgbClr val="1C4587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>Arijit </a:t>
            </a:r>
            <a:r>
              <a:rPr lang="en-GB" sz="1600" b="1" i="0" u="none" strike="noStrike" cap="none" dirty="0" err="1">
                <a:solidFill>
                  <a:srgbClr val="1C4587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>Hajra</a:t>
            </a:r>
            <a:r>
              <a:rPr lang="en-GB" sz="1600" b="0" i="0" u="none" strike="noStrike" cap="none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, CEO of Think Again Lab.</a:t>
            </a:r>
            <a:endParaRPr sz="1600" b="0" i="0" u="none" strike="noStrike" cap="none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His guidance was crucial in ensuring the project's success and achieving its objectives.</a:t>
            </a:r>
            <a:endParaRPr sz="1600" b="0" i="0" u="none" strike="noStrike" cap="none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Arijit </a:t>
            </a:r>
            <a:r>
              <a:rPr lang="en-GB" sz="1600" b="0" i="0" u="none" strike="noStrike" cap="none" dirty="0" err="1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Hajra</a:t>
            </a:r>
            <a:r>
              <a:rPr lang="en-GB" sz="1600" b="0" i="0" u="none" strike="noStrike" cap="none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 provided valuable insights and mentoring throughout the project's development.</a:t>
            </a:r>
            <a:endParaRPr sz="1600" b="0" i="0" u="none" strike="noStrike" cap="none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His supervision ensured that the project adhered to industry standards and practices.</a:t>
            </a:r>
            <a:endParaRPr sz="1600" b="0" i="0" u="none" strike="noStrike" cap="none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04" name="Google Shape;304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1000" y="285526"/>
            <a:ext cx="3048000" cy="457244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lumMod val="20000"/>
                <a:lumOff val="80000"/>
                <a:alpha val="0"/>
              </a:schemeClr>
            </a:glow>
            <a:softEdge rad="317500"/>
          </a:effectLst>
        </p:spPr>
      </p:pic>
      <p:pic>
        <p:nvPicPr>
          <p:cNvPr id="305" name="Google Shape;30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0" y="1031825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/>
          <p:nvPr/>
        </p:nvSpPr>
        <p:spPr>
          <a:xfrm>
            <a:off x="2397900" y="248800"/>
            <a:ext cx="47082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400" b="1" dirty="0">
                <a:solidFill>
                  <a:srgbClr val="1A6746"/>
                </a:solidFill>
                <a:latin typeface="Outfit"/>
                <a:ea typeface="Outfit"/>
                <a:cs typeface="Outfit"/>
                <a:sym typeface="Outfit"/>
              </a:rPr>
              <a:t>   T</a:t>
            </a:r>
            <a:r>
              <a:rPr lang="en-GB" sz="3400" b="1" i="0" u="none" strike="noStrike" cap="none" dirty="0">
                <a:solidFill>
                  <a:srgbClr val="1A6746"/>
                </a:solidFill>
                <a:latin typeface="Outfit"/>
                <a:ea typeface="Outfit"/>
                <a:cs typeface="Outfit"/>
                <a:sym typeface="Outfit"/>
              </a:rPr>
              <a:t>able of Contents</a:t>
            </a:r>
            <a:endParaRPr sz="3400" b="1" i="0" u="none" strike="noStrike" cap="none" dirty="0">
              <a:solidFill>
                <a:srgbClr val="1A6746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12" name="Google Shape;312;p16"/>
          <p:cNvSpPr txBox="1"/>
          <p:nvPr/>
        </p:nvSpPr>
        <p:spPr>
          <a:xfrm>
            <a:off x="1127450" y="1305306"/>
            <a:ext cx="507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01</a:t>
            </a:r>
            <a:endParaRPr sz="1600" b="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13" name="Google Shape;313;p16"/>
          <p:cNvSpPr/>
          <p:nvPr/>
        </p:nvSpPr>
        <p:spPr>
          <a:xfrm>
            <a:off x="1511801" y="1305275"/>
            <a:ext cx="2943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600"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Introduction to ObjecTally</a:t>
            </a:r>
            <a:endParaRPr sz="1600" b="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14" name="Google Shape;314;p16"/>
          <p:cNvSpPr txBox="1"/>
          <p:nvPr/>
        </p:nvSpPr>
        <p:spPr>
          <a:xfrm>
            <a:off x="1073075" y="1782119"/>
            <a:ext cx="507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0</a:t>
            </a:r>
            <a:r>
              <a:rPr lang="en-GB" sz="1600" dirty="0">
                <a:latin typeface="Outfit"/>
                <a:ea typeface="Outfit"/>
                <a:cs typeface="Outfit"/>
                <a:sym typeface="Outfit"/>
              </a:rPr>
              <a:t>2</a:t>
            </a:r>
            <a:endParaRPr sz="1600" b="0" i="0" u="none" strike="noStrike" cap="none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15" name="Google Shape;315;p16"/>
          <p:cNvSpPr/>
          <p:nvPr/>
        </p:nvSpPr>
        <p:spPr>
          <a:xfrm>
            <a:off x="1446427" y="1813200"/>
            <a:ext cx="2943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600">
                <a:latin typeface="Outfit"/>
                <a:ea typeface="Outfit"/>
                <a:cs typeface="Outfit"/>
                <a:sym typeface="Outfit"/>
              </a:rPr>
              <a:t> 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Objective of ObjecTally</a:t>
            </a:r>
            <a:endParaRPr sz="1600" b="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16" name="Google Shape;316;p16"/>
          <p:cNvSpPr txBox="1"/>
          <p:nvPr/>
        </p:nvSpPr>
        <p:spPr>
          <a:xfrm>
            <a:off x="1109404" y="3398224"/>
            <a:ext cx="507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05</a:t>
            </a:r>
            <a:endParaRPr sz="1400" b="0" i="0" u="none" strike="noStrike" cap="none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17" name="Google Shape;317;p16"/>
          <p:cNvSpPr/>
          <p:nvPr/>
        </p:nvSpPr>
        <p:spPr>
          <a:xfrm>
            <a:off x="1491727" y="3885546"/>
            <a:ext cx="2852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Technical Approach</a:t>
            </a:r>
            <a:endParaRPr sz="1600" b="0" i="0" u="none" strike="noStrike" cap="none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18" name="Google Shape;318;p16"/>
          <p:cNvSpPr txBox="1"/>
          <p:nvPr/>
        </p:nvSpPr>
        <p:spPr>
          <a:xfrm>
            <a:off x="5128400" y="1305281"/>
            <a:ext cx="507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500" b="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06</a:t>
            </a:r>
            <a:endParaRPr sz="1600" b="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19" name="Google Shape;319;p16"/>
          <p:cNvSpPr/>
          <p:nvPr/>
        </p:nvSpPr>
        <p:spPr>
          <a:xfrm>
            <a:off x="5530451" y="1305275"/>
            <a:ext cx="2395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ts val="1400"/>
            </a:pPr>
            <a:r>
              <a:rPr lang="en-GB" sz="1600" dirty="0"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Challenges Faced</a:t>
            </a:r>
            <a:endParaRPr sz="1600" b="0" i="0" u="none" strike="noStrike" cap="none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20" name="Google Shape;320;p16"/>
          <p:cNvSpPr txBox="1"/>
          <p:nvPr/>
        </p:nvSpPr>
        <p:spPr>
          <a:xfrm>
            <a:off x="5128400" y="1813176"/>
            <a:ext cx="5079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07</a:t>
            </a:r>
            <a:endParaRPr sz="1400" b="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21" name="Google Shape;321;p16"/>
          <p:cNvSpPr/>
          <p:nvPr/>
        </p:nvSpPr>
        <p:spPr>
          <a:xfrm>
            <a:off x="5516356" y="1778994"/>
            <a:ext cx="2300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600" i="0" u="none" strike="noStrike" cap="none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Achievements</a:t>
            </a:r>
            <a:endParaRPr sz="1600" i="0" u="none" strike="noStrike" cap="none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22" name="Google Shape;322;p16"/>
          <p:cNvSpPr txBox="1"/>
          <p:nvPr/>
        </p:nvSpPr>
        <p:spPr>
          <a:xfrm>
            <a:off x="5128412" y="2351755"/>
            <a:ext cx="507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08</a:t>
            </a:r>
            <a:endParaRPr sz="1400" b="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23" name="Google Shape;323;p16"/>
          <p:cNvSpPr/>
          <p:nvPr/>
        </p:nvSpPr>
        <p:spPr>
          <a:xfrm>
            <a:off x="5530451" y="2351753"/>
            <a:ext cx="282475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ts val="1400"/>
            </a:pPr>
            <a:r>
              <a:rPr lang="en-GB" sz="16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Project Demo</a:t>
            </a:r>
          </a:p>
        </p:txBody>
      </p:sp>
      <p:sp>
        <p:nvSpPr>
          <p:cNvPr id="324" name="Google Shape;324;p16"/>
          <p:cNvSpPr txBox="1"/>
          <p:nvPr/>
        </p:nvSpPr>
        <p:spPr>
          <a:xfrm>
            <a:off x="5128400" y="2921385"/>
            <a:ext cx="507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09</a:t>
            </a:r>
            <a:endParaRPr sz="1400" b="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25" name="Google Shape;325;p16"/>
          <p:cNvSpPr/>
          <p:nvPr/>
        </p:nvSpPr>
        <p:spPr>
          <a:xfrm>
            <a:off x="5530456" y="2921387"/>
            <a:ext cx="4572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i="0" u="none" strike="noStrike" cap="none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27" name="Google Shape;327;p16"/>
          <p:cNvSpPr/>
          <p:nvPr/>
        </p:nvSpPr>
        <p:spPr>
          <a:xfrm>
            <a:off x="5524650" y="2890324"/>
            <a:ext cx="3162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Conclusion and Future Scope</a:t>
            </a:r>
            <a:endParaRPr sz="1600" b="0" i="0" u="none" strike="noStrike" cap="none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28" name="Google Shape;328;p16"/>
          <p:cNvSpPr/>
          <p:nvPr/>
        </p:nvSpPr>
        <p:spPr>
          <a:xfrm>
            <a:off x="1446427" y="2258963"/>
            <a:ext cx="2943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Outfit"/>
                <a:ea typeface="Outfit"/>
                <a:cs typeface="Outfit"/>
                <a:sym typeface="Outfit"/>
              </a:rPr>
              <a:t>  Background Study</a:t>
            </a:r>
            <a:endParaRPr sz="1600" dirty="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29" name="Google Shape;329;p16"/>
          <p:cNvSpPr/>
          <p:nvPr/>
        </p:nvSpPr>
        <p:spPr>
          <a:xfrm>
            <a:off x="1518596" y="2722743"/>
            <a:ext cx="2943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Outfit" panose="020B0604020202020204" charset="0"/>
                <a:ea typeface="Maven Pro"/>
                <a:cs typeface="Maven Pro"/>
                <a:sym typeface="Maven Pro"/>
              </a:rPr>
              <a:t>Data Collection and Preparation</a:t>
            </a:r>
            <a:endParaRPr sz="160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Outfit" panose="020B0604020202020204" charset="0"/>
              <a:ea typeface="Outfit"/>
              <a:cs typeface="Outfit"/>
              <a:sym typeface="Outfit"/>
            </a:endParaRPr>
          </a:p>
        </p:txBody>
      </p:sp>
      <p:sp>
        <p:nvSpPr>
          <p:cNvPr id="330" name="Google Shape;330;p16"/>
          <p:cNvSpPr/>
          <p:nvPr/>
        </p:nvSpPr>
        <p:spPr>
          <a:xfrm>
            <a:off x="1518201" y="3398224"/>
            <a:ext cx="2852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600" dirty="0">
                <a:latin typeface="Outfit"/>
                <a:ea typeface="Outfit"/>
                <a:cs typeface="Outfit"/>
                <a:sym typeface="Outfit"/>
              </a:rPr>
              <a:t>Workflow</a:t>
            </a:r>
            <a:endParaRPr sz="1600" b="0" i="0" u="none" strike="noStrike" cap="none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31" name="Google Shape;331;p16"/>
          <p:cNvSpPr txBox="1"/>
          <p:nvPr/>
        </p:nvSpPr>
        <p:spPr>
          <a:xfrm>
            <a:off x="1077545" y="2252179"/>
            <a:ext cx="5079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Outfit" panose="020B0604020202020204" charset="0"/>
                <a:ea typeface="Nunito"/>
                <a:cs typeface="Nunito"/>
                <a:sym typeface="Nunito"/>
              </a:rPr>
              <a:t>03</a:t>
            </a:r>
            <a:endParaRPr sz="1400" dirty="0">
              <a:latin typeface="Outfit" panose="020B0604020202020204" charset="0"/>
              <a:ea typeface="Nunito"/>
              <a:cs typeface="Nunito"/>
              <a:sym typeface="Nunito"/>
            </a:endParaRPr>
          </a:p>
        </p:txBody>
      </p:sp>
      <p:sp>
        <p:nvSpPr>
          <p:cNvPr id="2" name="Google Shape;331;p16">
            <a:extLst>
              <a:ext uri="{FF2B5EF4-FFF2-40B4-BE49-F238E27FC236}">
                <a16:creationId xmlns:a16="http://schemas.microsoft.com/office/drawing/2014/main" id="{7C4084CC-2869-8DD7-00E1-2B983921C2C4}"/>
              </a:ext>
            </a:extLst>
          </p:cNvPr>
          <p:cNvSpPr txBox="1"/>
          <p:nvPr/>
        </p:nvSpPr>
        <p:spPr>
          <a:xfrm>
            <a:off x="1075665" y="2773952"/>
            <a:ext cx="5079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Outfit" panose="020B0604020202020204" charset="0"/>
                <a:ea typeface="Nunito"/>
                <a:cs typeface="Nunito"/>
                <a:sym typeface="Nunito"/>
              </a:rPr>
              <a:t>04</a:t>
            </a:r>
            <a:endParaRPr sz="1400" dirty="0">
              <a:latin typeface="Outfit" panose="020B0604020202020204" charset="0"/>
              <a:ea typeface="Nunito"/>
              <a:cs typeface="Nunito"/>
              <a:sym typeface="Nunito"/>
            </a:endParaRPr>
          </a:p>
        </p:txBody>
      </p:sp>
      <p:sp>
        <p:nvSpPr>
          <p:cNvPr id="3" name="Google Shape;331;p16">
            <a:extLst>
              <a:ext uri="{FF2B5EF4-FFF2-40B4-BE49-F238E27FC236}">
                <a16:creationId xmlns:a16="http://schemas.microsoft.com/office/drawing/2014/main" id="{B574475A-10AD-0681-0EC7-F034620CDBA9}"/>
              </a:ext>
            </a:extLst>
          </p:cNvPr>
          <p:cNvSpPr txBox="1"/>
          <p:nvPr/>
        </p:nvSpPr>
        <p:spPr>
          <a:xfrm>
            <a:off x="1109404" y="3906124"/>
            <a:ext cx="5079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Outfit" panose="020B0604020202020204" charset="0"/>
                <a:ea typeface="Nunito"/>
                <a:cs typeface="Nunito"/>
                <a:sym typeface="Nunito"/>
              </a:rPr>
              <a:t>06</a:t>
            </a:r>
            <a:endParaRPr sz="1400" dirty="0">
              <a:latin typeface="Outfit" panose="020B0604020202020204" charset="0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" name="Google Shape;337;p17"/>
          <p:cNvCxnSpPr/>
          <p:nvPr/>
        </p:nvCxnSpPr>
        <p:spPr>
          <a:xfrm>
            <a:off x="3460750" y="0"/>
            <a:ext cx="0" cy="1397100"/>
          </a:xfrm>
          <a:prstGeom prst="straightConnector1">
            <a:avLst/>
          </a:prstGeom>
          <a:noFill/>
          <a:ln w="63500" cap="flat" cmpd="sng">
            <a:solidFill>
              <a:srgbClr val="FFD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8" name="Google Shape;338;p17"/>
          <p:cNvSpPr/>
          <p:nvPr/>
        </p:nvSpPr>
        <p:spPr>
          <a:xfrm>
            <a:off x="3619500" y="352100"/>
            <a:ext cx="5079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0" i="0" u="none" strike="noStrike" cap="none" dirty="0">
                <a:solidFill>
                  <a:srgbClr val="1A6746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Introduction to </a:t>
            </a:r>
            <a:r>
              <a:rPr lang="en-GB" sz="3200" b="0" i="0" u="none" strike="noStrike" cap="none" dirty="0" err="1">
                <a:solidFill>
                  <a:srgbClr val="1A6746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ObjecTally</a:t>
            </a:r>
            <a:endParaRPr sz="3200" b="0" i="0" u="none" strike="noStrike" cap="none" dirty="0">
              <a:solidFill>
                <a:srgbClr val="1A6746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339" name="Google Shape;339;p17"/>
          <p:cNvSpPr/>
          <p:nvPr/>
        </p:nvSpPr>
        <p:spPr>
          <a:xfrm>
            <a:off x="4160044" y="860000"/>
            <a:ext cx="4317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2800" i="0" u="none" strike="noStrike" cap="none" dirty="0">
                <a:solidFill>
                  <a:srgbClr val="000000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Project Overview</a:t>
            </a:r>
            <a:endParaRPr sz="2800" i="0" u="none" strike="noStrike" cap="none" dirty="0">
              <a:solidFill>
                <a:srgbClr val="000000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340" name="Google Shape;340;p17"/>
          <p:cNvSpPr txBox="1"/>
          <p:nvPr/>
        </p:nvSpPr>
        <p:spPr>
          <a:xfrm>
            <a:off x="3619500" y="1560712"/>
            <a:ext cx="5334000" cy="202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lnSpc>
                <a:spcPct val="150000"/>
              </a:lnSpc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US" sz="16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 cutting-edge project developed by a team of dedicated CSE students specializing in AI &amp; ML at The </a:t>
            </a:r>
            <a:r>
              <a:rPr lang="en-US" sz="1600" dirty="0" err="1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Neotia</a:t>
            </a:r>
            <a:r>
              <a:rPr lang="en-US" sz="16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 University.</a:t>
            </a:r>
          </a:p>
          <a:p>
            <a:pPr marL="139700" lvl="0">
              <a:lnSpc>
                <a:spcPct val="150000"/>
              </a:lnSpc>
              <a:buClr>
                <a:srgbClr val="000000"/>
              </a:buClr>
              <a:buSzPts val="1400"/>
            </a:pPr>
            <a:endParaRPr lang="en-US" sz="1600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lvl="0" indent="-317500">
              <a:lnSpc>
                <a:spcPct val="150000"/>
              </a:lnSpc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US" sz="16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Focuses on template-based counting using deep learning models to accurately count objects within specific categories in images.</a:t>
            </a:r>
          </a:p>
          <a:p>
            <a:pPr marL="139700" lvl="0">
              <a:buClr>
                <a:srgbClr val="000000"/>
              </a:buClr>
              <a:buSzPts val="1400"/>
            </a:pPr>
            <a:endParaRPr lang="en-US" sz="1600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39700" lvl="0">
              <a:buClr>
                <a:srgbClr val="000000"/>
              </a:buClr>
              <a:buSzPts val="1400"/>
            </a:pPr>
            <a:endParaRPr sz="1600" i="0" u="none" strike="noStrike" cap="none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41" name="Google Shape;34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477" y="-7144"/>
            <a:ext cx="325556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7293" y="1019856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7339B1C1-A3A5-43A5-854F-2FB27A3895C9}"/>
              </a:ext>
            </a:extLst>
          </p:cNvPr>
          <p:cNvCxnSpPr/>
          <p:nvPr/>
        </p:nvCxnSpPr>
        <p:spPr>
          <a:xfrm>
            <a:off x="4471988" y="2493169"/>
            <a:ext cx="21431" cy="12700"/>
          </a:xfrm>
          <a:prstGeom prst="bentConnector3">
            <a:avLst>
              <a:gd name="adj1" fmla="val 5000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4506C06D-6C8A-4F89-96FE-5E029489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Continue…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842934-7910-42FA-977E-37C1E3443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909" y="1074057"/>
            <a:ext cx="6686550" cy="3679371"/>
          </a:xfrm>
        </p:spPr>
        <p:txBody>
          <a:bodyPr>
            <a:normAutofit/>
          </a:bodyPr>
          <a:lstStyle/>
          <a:p>
            <a:pPr marL="457200" lvl="0" indent="-317500"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US" sz="1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Key components:</a:t>
            </a:r>
          </a:p>
          <a:p>
            <a:pPr marL="757238" lvl="1" indent="-317500"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sz="125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Creating a custom dataset.</a:t>
            </a:r>
          </a:p>
          <a:p>
            <a:pPr marL="757238" lvl="1" indent="-317500"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sz="125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Manually Annotating the data.</a:t>
            </a:r>
          </a:p>
          <a:p>
            <a:pPr marL="757238" lvl="1" indent="-317500"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sz="125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Training the model on the created dataset template-wise.</a:t>
            </a:r>
          </a:p>
          <a:p>
            <a:pPr marL="757238" lvl="1" indent="-317500"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sz="125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Finally counting and evaluating on the real-world data.</a:t>
            </a:r>
          </a:p>
          <a:p>
            <a:pPr marL="757238" lvl="1" indent="-317500"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sz="125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Design and develop web app.</a:t>
            </a:r>
          </a:p>
          <a:p>
            <a:pPr marL="757238" lvl="1" indent="-317500"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endParaRPr lang="en-US" sz="1250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lvl="0" indent="-317500"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US" sz="1400" dirty="0">
                <a:latin typeface="Outfit" panose="020B0604020202020204" charset="0"/>
              </a:rPr>
              <a:t>Aims to enhance accuracy in various applications:</a:t>
            </a:r>
          </a:p>
          <a:p>
            <a:pPr marL="757238" lvl="1" indent="-317500"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sz="1250" dirty="0">
                <a:latin typeface="Outfit" panose="020B0604020202020204" charset="0"/>
              </a:rPr>
              <a:t>Retail inventory management.</a:t>
            </a:r>
          </a:p>
          <a:p>
            <a:pPr marL="757238" lvl="1" indent="-317500"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sz="1250" dirty="0">
                <a:latin typeface="Outfit" panose="020B0604020202020204" charset="0"/>
              </a:rPr>
              <a:t>Material counting like bricks, pipes, beams etc.</a:t>
            </a:r>
          </a:p>
          <a:p>
            <a:pPr marL="757238" lvl="1" indent="-317500"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sz="1250" dirty="0">
                <a:latin typeface="Outfit" panose="020B0604020202020204" charset="0"/>
              </a:rPr>
              <a:t>Crowd counting.</a:t>
            </a:r>
          </a:p>
          <a:p>
            <a:pPr marL="757238" lvl="1" indent="-317500"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sz="1250" dirty="0">
                <a:latin typeface="Outfit" panose="020B0604020202020204" charset="0"/>
              </a:rPr>
              <a:t>Wildlife population monitoring.</a:t>
            </a:r>
          </a:p>
          <a:p>
            <a:pPr marL="757238" lvl="1" indent="-317500"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endParaRPr lang="en-US" dirty="0">
              <a:latin typeface="Outfit" panose="020B0604020202020204" charset="0"/>
            </a:endParaRPr>
          </a:p>
          <a:p>
            <a:pPr marL="457200" lvl="0" indent="-317500"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6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8" name="Google Shape;348;p18"/>
          <p:cNvCxnSpPr/>
          <p:nvPr/>
        </p:nvCxnSpPr>
        <p:spPr>
          <a:xfrm>
            <a:off x="3460750" y="0"/>
            <a:ext cx="0" cy="1397100"/>
          </a:xfrm>
          <a:prstGeom prst="straightConnector1">
            <a:avLst/>
          </a:prstGeom>
          <a:noFill/>
          <a:ln w="63500" cap="flat" cmpd="sng">
            <a:solidFill>
              <a:srgbClr val="FFD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9" name="Google Shape;349;p18"/>
          <p:cNvSpPr/>
          <p:nvPr/>
        </p:nvSpPr>
        <p:spPr>
          <a:xfrm>
            <a:off x="3898900" y="554175"/>
            <a:ext cx="5079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0" i="0" u="none" strike="noStrike" cap="none" dirty="0">
                <a:solidFill>
                  <a:srgbClr val="1A6746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Objective of </a:t>
            </a:r>
            <a:r>
              <a:rPr lang="en-GB" sz="3200" b="0" i="0" u="none" strike="noStrike" cap="none" dirty="0" err="1">
                <a:solidFill>
                  <a:srgbClr val="1A6746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ObjecTally</a:t>
            </a:r>
            <a:endParaRPr sz="3200" b="0" i="0" u="none" strike="noStrike" cap="none" dirty="0">
              <a:solidFill>
                <a:srgbClr val="1A6746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350" name="Google Shape;350;p18"/>
          <p:cNvSpPr/>
          <p:nvPr/>
        </p:nvSpPr>
        <p:spPr>
          <a:xfrm>
            <a:off x="4381500" y="1388338"/>
            <a:ext cx="4317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2000" b="0" i="0" u="none" strike="noStrike" cap="non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Project Goals</a:t>
            </a:r>
            <a:endParaRPr sz="2000" b="0" i="0" u="none" strike="noStrike" cap="none">
              <a:solidFill>
                <a:srgbClr val="00000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351" name="Google Shape;351;p18"/>
          <p:cNvSpPr txBox="1"/>
          <p:nvPr/>
        </p:nvSpPr>
        <p:spPr>
          <a:xfrm>
            <a:off x="3797300" y="1906526"/>
            <a:ext cx="50799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main objective of </a:t>
            </a:r>
            <a:r>
              <a:rPr lang="en-GB" sz="1600" b="0" i="0" u="none" strike="noStrike" cap="none" dirty="0" err="1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ObjecTally</a:t>
            </a:r>
            <a:r>
              <a:rPr lang="en-GB" sz="1600" b="0" i="0" u="none" strike="noStrike" cap="none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 is to develop a template-based counting system.</a:t>
            </a:r>
            <a:endParaRPr sz="1600" b="0" i="0" u="none" strike="noStrike" cap="none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project aims to provide accurate counting mechanisms using AI techniques.</a:t>
            </a:r>
            <a:endParaRPr sz="1600" b="0" i="0" u="none" strike="noStrike" cap="none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It focuses on creating a reliable and efficient system that can count objects accurately and reduce manually effort.</a:t>
            </a:r>
            <a:endParaRPr sz="1600" b="0" i="0" u="none" strike="noStrike" cap="none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52" name="Google Shape;35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8900" y="1451788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72" y="698550"/>
            <a:ext cx="3612356" cy="356455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9"/>
          <p:cNvSpPr txBox="1">
            <a:spLocks noGrp="1"/>
          </p:cNvSpPr>
          <p:nvPr>
            <p:ph type="title"/>
          </p:nvPr>
        </p:nvSpPr>
        <p:spPr>
          <a:xfrm>
            <a:off x="685450" y="312050"/>
            <a:ext cx="2311500" cy="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Objectives</a:t>
            </a:r>
            <a:endParaRPr b="1" dirty="0"/>
          </a:p>
        </p:txBody>
      </p:sp>
      <p:sp>
        <p:nvSpPr>
          <p:cNvPr id="359" name="Google Shape;359;p19"/>
          <p:cNvSpPr txBox="1">
            <a:spLocks noGrp="1"/>
          </p:cNvSpPr>
          <p:nvPr>
            <p:ph type="body" idx="1"/>
          </p:nvPr>
        </p:nvSpPr>
        <p:spPr>
          <a:xfrm>
            <a:off x="685450" y="1098350"/>
            <a:ext cx="8087400" cy="23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Outfit"/>
              <a:buChar char="●"/>
            </a:pPr>
            <a:r>
              <a:rPr lang="en-GB" sz="1900" dirty="0">
                <a:solidFill>
                  <a:srgbClr val="FF0000"/>
                </a:solidFill>
                <a:latin typeface="Outfit"/>
                <a:ea typeface="Outfit"/>
                <a:cs typeface="Outfit"/>
                <a:sym typeface="Outfit"/>
              </a:rPr>
              <a:t>Create a custom annotated dataset.</a:t>
            </a:r>
            <a:endParaRPr sz="1900" dirty="0">
              <a:solidFill>
                <a:srgbClr val="FF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Outfit"/>
              <a:buChar char="●"/>
            </a:pPr>
            <a:r>
              <a:rPr lang="en-GB" sz="1900" dirty="0">
                <a:solidFill>
                  <a:srgbClr val="FF0000"/>
                </a:solidFill>
                <a:latin typeface="Outfit"/>
                <a:ea typeface="Outfit"/>
                <a:cs typeface="Outfit"/>
                <a:sym typeface="Outfit"/>
              </a:rPr>
              <a:t>Train a deep learning model for object detection and localization.</a:t>
            </a:r>
            <a:endParaRPr sz="1900" dirty="0">
              <a:solidFill>
                <a:srgbClr val="FF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Outfit"/>
              <a:buChar char="●"/>
            </a:pPr>
            <a:r>
              <a:rPr lang="en-GB" sz="1900" dirty="0">
                <a:solidFill>
                  <a:srgbClr val="FF0000"/>
                </a:solidFill>
                <a:latin typeface="Outfit"/>
                <a:ea typeface="Outfit"/>
                <a:cs typeface="Outfit"/>
                <a:sym typeface="Outfit"/>
              </a:rPr>
              <a:t>Implement a counting mechanism.</a:t>
            </a:r>
            <a:endParaRPr sz="1900" dirty="0">
              <a:solidFill>
                <a:srgbClr val="FF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Outfit"/>
              <a:buChar char="●"/>
            </a:pPr>
            <a:r>
              <a:rPr lang="en-GB" sz="1900" dirty="0">
                <a:solidFill>
                  <a:srgbClr val="FF0000"/>
                </a:solidFill>
                <a:latin typeface="Outfit"/>
                <a:ea typeface="Outfit"/>
                <a:cs typeface="Outfit"/>
                <a:sym typeface="Outfit"/>
              </a:rPr>
              <a:t>Evaluate performance on benchmark datasets and real-world scenarios.</a:t>
            </a:r>
            <a:endParaRPr sz="1900" dirty="0">
              <a:solidFill>
                <a:srgbClr val="FF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900" dirty="0"/>
          </a:p>
        </p:txBody>
      </p:sp>
      <p:pic>
        <p:nvPicPr>
          <p:cNvPr id="1026" name="Picture 2" descr="Create ML | Apple Developer Documentation">
            <a:extLst>
              <a:ext uri="{FF2B5EF4-FFF2-40B4-BE49-F238E27FC236}">
                <a16:creationId xmlns:a16="http://schemas.microsoft.com/office/drawing/2014/main" id="{2DC8E361-6CAF-D85A-BF92-36FE34130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18" y="2397575"/>
            <a:ext cx="2895395" cy="2876388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0"/>
          <p:cNvSpPr txBox="1">
            <a:spLocks noGrp="1"/>
          </p:cNvSpPr>
          <p:nvPr>
            <p:ph type="title"/>
          </p:nvPr>
        </p:nvSpPr>
        <p:spPr>
          <a:xfrm>
            <a:off x="875969" y="206093"/>
            <a:ext cx="5662717" cy="677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chemeClr val="accent6">
                    <a:lumMod val="50000"/>
                  </a:schemeClr>
                </a:solidFill>
                <a:latin typeface="Outfit SemiBold" panose="020B0604020202020204" charset="0"/>
              </a:rPr>
              <a:t> Background Study</a:t>
            </a:r>
            <a:endParaRPr sz="3200" b="1" dirty="0">
              <a:solidFill>
                <a:schemeClr val="accent6">
                  <a:lumMod val="50000"/>
                </a:schemeClr>
              </a:solidFill>
              <a:latin typeface="Outfit SemiBold" panose="020B0604020202020204" charset="0"/>
            </a:endParaRPr>
          </a:p>
        </p:txBody>
      </p:sp>
      <p:sp>
        <p:nvSpPr>
          <p:cNvPr id="365" name="Google Shape;365;p20"/>
          <p:cNvSpPr txBox="1">
            <a:spLocks noGrp="1"/>
          </p:cNvSpPr>
          <p:nvPr>
            <p:ph type="body" idx="1"/>
          </p:nvPr>
        </p:nvSpPr>
        <p:spPr>
          <a:xfrm>
            <a:off x="517987" y="1096881"/>
            <a:ext cx="7615200" cy="1723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-GB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Manual Counting:</a:t>
            </a:r>
            <a:r>
              <a:rPr lang="en-GB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Time-consuming and error-prone.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-GB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Counting:</a:t>
            </a:r>
            <a:r>
              <a:rPr lang="en-GB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Often lacks accuracy in complex scenarios.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-GB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Model-Based Counting:</a:t>
            </a:r>
            <a:r>
              <a:rPr lang="en-GB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Uses predefined models for accurate and robust counting.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/>
          </a:p>
        </p:txBody>
      </p:sp>
      <p:pic>
        <p:nvPicPr>
          <p:cNvPr id="2050" name="Picture 2" descr="Types Of Background Noise You Need To Study Effectively, 41% OFF">
            <a:extLst>
              <a:ext uri="{FF2B5EF4-FFF2-40B4-BE49-F238E27FC236}">
                <a16:creationId xmlns:a16="http://schemas.microsoft.com/office/drawing/2014/main" id="{607517C0-33F4-7880-089F-17E72DE4F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1" y="2704906"/>
            <a:ext cx="2660981" cy="177398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udy Table Background Image">
            <a:extLst>
              <a:ext uri="{FF2B5EF4-FFF2-40B4-BE49-F238E27FC236}">
                <a16:creationId xmlns:a16="http://schemas.microsoft.com/office/drawing/2014/main" id="{C760A9CE-E769-DE10-007B-95047341B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193" y="3057136"/>
            <a:ext cx="4407694" cy="1978965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103</TotalTime>
  <Words>965</Words>
  <Application>Microsoft Office PowerPoint</Application>
  <PresentationFormat>On-screen Show (16:9)</PresentationFormat>
  <Paragraphs>129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Nunito</vt:lpstr>
      <vt:lpstr>Maven Pro</vt:lpstr>
      <vt:lpstr>Rockwell</vt:lpstr>
      <vt:lpstr>Century Gothic</vt:lpstr>
      <vt:lpstr>Bodoni</vt:lpstr>
      <vt:lpstr>Arial</vt:lpstr>
      <vt:lpstr>Maven Pro SemiBold</vt:lpstr>
      <vt:lpstr>Wingdings</vt:lpstr>
      <vt:lpstr>Wingdings 3</vt:lpstr>
      <vt:lpstr>Book Antiqua</vt:lpstr>
      <vt:lpstr>Outfit</vt:lpstr>
      <vt:lpstr>Outfit SemiBold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Continue…</vt:lpstr>
      <vt:lpstr>PowerPoint Presentation</vt:lpstr>
      <vt:lpstr>Objectives</vt:lpstr>
      <vt:lpstr> Background Study</vt:lpstr>
      <vt:lpstr>Complete workflow</vt:lpstr>
      <vt:lpstr>Data Collection and Preparation</vt:lpstr>
      <vt:lpstr>Technical Approach    Methodology </vt:lpstr>
      <vt:lpstr>Workflow of web app</vt:lpstr>
      <vt:lpstr>Model Training</vt:lpstr>
      <vt:lpstr>Object Counting Process</vt:lpstr>
      <vt:lpstr>Evaluation</vt:lpstr>
      <vt:lpstr>Results and Interpretation</vt:lpstr>
      <vt:lpstr>Real-World Applications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ZUNNURAIN</dc:creator>
  <cp:lastModifiedBy>MD ZUNNURAIN</cp:lastModifiedBy>
  <cp:revision>11</cp:revision>
  <dcterms:modified xsi:type="dcterms:W3CDTF">2024-06-23T16:45:15Z</dcterms:modified>
</cp:coreProperties>
</file>